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6" r:id="rId5"/>
    <p:sldId id="293" r:id="rId6"/>
    <p:sldId id="287" r:id="rId7"/>
    <p:sldId id="285" r:id="rId8"/>
    <p:sldId id="288" r:id="rId9"/>
    <p:sldId id="289" r:id="rId10"/>
    <p:sldId id="290" r:id="rId11"/>
    <p:sldId id="292" r:id="rId12"/>
    <p:sldId id="291" r:id="rId13"/>
    <p:sldId id="282" r:id="rId14"/>
    <p:sldId id="281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115" autoAdjust="0"/>
    <p:restoredTop sz="94660"/>
  </p:normalViewPr>
  <p:slideViewPr>
    <p:cSldViewPr snapToGrid="0">
      <p:cViewPr>
        <p:scale>
          <a:sx n="125" d="100"/>
          <a:sy n="125" d="100"/>
        </p:scale>
        <p:origin x="-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7235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98765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3041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1392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711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629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6153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4745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5623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3385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534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781FE-E557-4B1D-B13A-A79F2A483388}" type="datetimeFigureOut">
              <a:rPr lang="cs-CZ" smtClean="0"/>
              <a:t>06.10.2021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2169F1-D674-496D-843C-A2EF9F4DB9D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9506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2446.html" TargetMode="External"/><Relationship Id="rId2" Type="http://schemas.openxmlformats.org/officeDocument/2006/relationships/hyperlink" Target="https://is.cuni.cz/webapps/?lang=cs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jan.belonoznik@fhs.cuni.cz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veda@fhs.cuni.cz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eda.fhs.cuni.cz/FHSVEDA-1.ht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uni.cz/UK-11276.html" TargetMode="External"/><Relationship Id="rId2" Type="http://schemas.openxmlformats.org/officeDocument/2006/relationships/hyperlink" Target="https://cuni.cz/UK-11293.htm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is.cuni.cz/webapp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05050" y="2207077"/>
            <a:ext cx="9225415" cy="3462203"/>
          </a:xfrm>
        </p:spPr>
        <p:txBody>
          <a:bodyPr>
            <a:normAutofit fontScale="90000"/>
          </a:bodyPr>
          <a:lstStyle/>
          <a:p>
            <a:r>
              <a:rPr lang="cs-CZ" sz="7200" b="1" dirty="0" smtClean="0"/>
              <a:t>Grantová agentura Univerzity Karlovy (GAUK)</a:t>
            </a:r>
            <a:br>
              <a:rPr lang="cs-CZ" sz="7200" b="1" dirty="0" smtClean="0"/>
            </a:br>
            <a:r>
              <a:rPr lang="cs-CZ" sz="1200" b="1" dirty="0" smtClean="0"/>
              <a:t/>
            </a:r>
            <a:br>
              <a:rPr lang="cs-CZ" sz="1200" b="1" dirty="0" smtClean="0"/>
            </a:br>
            <a:r>
              <a:rPr lang="cs-CZ" sz="1200" b="1" dirty="0"/>
              <a:t/>
            </a:r>
            <a:br>
              <a:rPr lang="cs-CZ" sz="1200" b="1" dirty="0"/>
            </a:br>
            <a:r>
              <a:rPr lang="cs-CZ" sz="3600" b="1" dirty="0" smtClean="0"/>
              <a:t>základní informace k doktorskému studiu</a:t>
            </a:r>
            <a:endParaRPr lang="cs-CZ" sz="36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46461" y="6080165"/>
            <a:ext cx="11859491" cy="638299"/>
          </a:xfrm>
        </p:spPr>
        <p:txBody>
          <a:bodyPr/>
          <a:lstStyle/>
          <a:p>
            <a:pPr algn="r"/>
            <a:r>
              <a:rPr lang="cs-CZ" dirty="0" smtClean="0">
                <a:latin typeface="+mj-lt"/>
              </a:rPr>
              <a:t>6. </a:t>
            </a:r>
            <a:r>
              <a:rPr lang="cs-CZ" dirty="0" smtClean="0">
                <a:latin typeface="+mj-lt"/>
              </a:rPr>
              <a:t>10. </a:t>
            </a:r>
            <a:r>
              <a:rPr lang="cs-CZ" dirty="0" smtClean="0">
                <a:latin typeface="+mj-lt"/>
              </a:rPr>
              <a:t>2021</a:t>
            </a:r>
            <a:endParaRPr lang="cs-CZ" dirty="0">
              <a:latin typeface="+mj-lt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4639" y="225878"/>
            <a:ext cx="6408420" cy="198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13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Cambria" panose="02040503050406030204" pitchFamily="18" charset="0"/>
              </a:rPr>
              <a:t>GAUK – Finanční prostředky /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+mj-lt"/>
              </a:rPr>
              <a:t>Další neinvestiční náklady:</a:t>
            </a:r>
          </a:p>
          <a:p>
            <a:pPr lvl="2"/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Materiál</a:t>
            </a:r>
            <a:r>
              <a:rPr lang="cs-CZ" dirty="0" smtClean="0">
                <a:latin typeface="+mj-lt"/>
              </a:rPr>
              <a:t> – literatura, laboratorní materiál, kancelářské potřeby, aj., IT technika – pouze v dobře odůvodněných případech</a:t>
            </a:r>
          </a:p>
          <a:p>
            <a:pPr lvl="2"/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Služby</a:t>
            </a:r>
            <a:r>
              <a:rPr lang="cs-CZ" dirty="0" smtClean="0">
                <a:latin typeface="+mj-lt"/>
              </a:rPr>
              <a:t> – konferenční poplatky, cestovní pojištění, očkování, korektury, </a:t>
            </a:r>
            <a:r>
              <a:rPr lang="cs-CZ" dirty="0" smtClean="0">
                <a:latin typeface="+mj-lt"/>
              </a:rPr>
              <a:t>publikační náklady (včetně poplatků za open </a:t>
            </a:r>
            <a:r>
              <a:rPr lang="cs-CZ" dirty="0" err="1" smtClean="0">
                <a:latin typeface="+mj-lt"/>
              </a:rPr>
              <a:t>access</a:t>
            </a:r>
            <a:r>
              <a:rPr lang="cs-CZ" dirty="0" smtClean="0">
                <a:latin typeface="+mj-lt"/>
              </a:rPr>
              <a:t>), </a:t>
            </a:r>
            <a:r>
              <a:rPr lang="cs-CZ" dirty="0" smtClean="0">
                <a:latin typeface="+mj-lt"/>
              </a:rPr>
              <a:t>poplatky za kopírování, postery, aj.</a:t>
            </a:r>
          </a:p>
          <a:p>
            <a:pPr lvl="2"/>
            <a:endParaRPr lang="cs-CZ" dirty="0">
              <a:latin typeface="+mj-lt"/>
            </a:endParaRPr>
          </a:p>
          <a:p>
            <a:r>
              <a:rPr lang="cs-CZ" b="1" dirty="0" smtClean="0">
                <a:latin typeface="+mj-lt"/>
              </a:rPr>
              <a:t>Doplňkové náklady (režie):</a:t>
            </a:r>
          </a:p>
          <a:p>
            <a:pPr lvl="2"/>
            <a:r>
              <a:rPr lang="cs-CZ" dirty="0" smtClean="0">
                <a:latin typeface="+mj-lt"/>
              </a:rPr>
              <a:t>15% z celkových nákladů – aplikace dopočítává automaticky</a:t>
            </a:r>
          </a:p>
          <a:p>
            <a:pPr lvl="2"/>
            <a:r>
              <a:rPr lang="cs-CZ" dirty="0" smtClean="0">
                <a:latin typeface="+mj-lt"/>
              </a:rPr>
              <a:t>hl. řešitel těmito prostředky nedisponuje, ale jsou automaticky strhávány fakultou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5028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GAUK – Nezpůsobilé výdaje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 smtClean="0">
                <a:latin typeface="+mj-lt"/>
              </a:rPr>
              <a:t>V rámci projektů GAUK </a:t>
            </a:r>
            <a:r>
              <a:rPr lang="cs-CZ" b="1" u="sng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není</a:t>
            </a:r>
            <a:r>
              <a:rPr lang="cs-CZ" dirty="0" smtClean="0">
                <a:latin typeface="+mj-lt"/>
              </a:rPr>
              <a:t> možné hradit:</a:t>
            </a:r>
          </a:p>
          <a:p>
            <a:r>
              <a:rPr lang="cs-CZ" dirty="0" smtClean="0">
                <a:latin typeface="+mj-lt"/>
              </a:rPr>
              <a:t>počítačové programy, které může poskytnout fakulta;</a:t>
            </a:r>
          </a:p>
          <a:p>
            <a:r>
              <a:rPr lang="cs-CZ" dirty="0" smtClean="0">
                <a:latin typeface="+mj-lt"/>
              </a:rPr>
              <a:t>náklady na telefon;</a:t>
            </a:r>
          </a:p>
          <a:p>
            <a:r>
              <a:rPr lang="cs-CZ" dirty="0" smtClean="0">
                <a:latin typeface="+mj-lt"/>
              </a:rPr>
              <a:t>odměny nebo dárky pro respondenty výzkumu;</a:t>
            </a:r>
          </a:p>
          <a:p>
            <a:r>
              <a:rPr lang="cs-CZ" dirty="0" smtClean="0">
                <a:latin typeface="+mj-lt"/>
              </a:rPr>
              <a:t>kurzy, workshopy a školení (pokud se nejedná o aktivní účast řešitele = přednáška či poster)</a:t>
            </a:r>
          </a:p>
          <a:p>
            <a:r>
              <a:rPr lang="cs-CZ" dirty="0" smtClean="0">
                <a:latin typeface="+mj-lt"/>
              </a:rPr>
              <a:t>tvorbu webových stránek, přípravu koncertů, výstav, konferencí a sympozií. Výstavy lze uznat jako výstup GAUK, pouze pokud je výstupem též odborný katalog k výstavě (s citacemi a popisem badatelského postupu);</a:t>
            </a:r>
          </a:p>
          <a:p>
            <a:r>
              <a:rPr lang="cs-CZ" dirty="0" smtClean="0">
                <a:latin typeface="+mj-lt"/>
              </a:rPr>
              <a:t>investiční náklady (pořizovací cena nad 60 tis. Kč).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3747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Cambria" panose="02040503050406030204" pitchFamily="18" charset="0"/>
              </a:rPr>
              <a:t>GAUK – Finanční prostředky / Rozpočet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</a:rPr>
              <a:t>Pozor na korektní uvádění čísel v návrhu rozpočtu (30 tis. </a:t>
            </a:r>
            <a:r>
              <a:rPr lang="cs-CZ" dirty="0" err="1" smtClean="0">
                <a:latin typeface="+mj-lt"/>
              </a:rPr>
              <a:t>vs</a:t>
            </a:r>
            <a:r>
              <a:rPr lang="cs-CZ" dirty="0" smtClean="0">
                <a:latin typeface="+mj-lt"/>
              </a:rPr>
              <a:t> 30 000)</a:t>
            </a:r>
          </a:p>
          <a:p>
            <a:r>
              <a:rPr lang="cs-CZ" dirty="0" smtClean="0">
                <a:latin typeface="+mj-lt"/>
              </a:rPr>
              <a:t>Nevyčerpané finanční prostředky v daném kalendářním roce nelze převádět do dalších let a vrací se GAUK</a:t>
            </a:r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0082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Grantová agentura Univerzity Karlovy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 smtClean="0">
                <a:latin typeface="+mj-lt"/>
              </a:rPr>
              <a:t>Předkládání </a:t>
            </a:r>
            <a:r>
              <a:rPr lang="cs-CZ" b="1" dirty="0" smtClean="0">
                <a:latin typeface="+mj-lt"/>
              </a:rPr>
              <a:t>návrhů nových projektů od </a:t>
            </a:r>
            <a:r>
              <a:rPr lang="cs-CZ" b="1" dirty="0" smtClean="0">
                <a:latin typeface="+mj-lt"/>
              </a:rPr>
              <a:t>1. </a:t>
            </a:r>
            <a:r>
              <a:rPr lang="cs-CZ" b="1" dirty="0" smtClean="0">
                <a:latin typeface="+mj-lt"/>
              </a:rPr>
              <a:t>října </a:t>
            </a:r>
            <a:r>
              <a:rPr lang="cs-CZ" b="1" dirty="0" smtClean="0">
                <a:latin typeface="+mj-lt"/>
              </a:rPr>
              <a:t>2021 </a:t>
            </a:r>
            <a:r>
              <a:rPr lang="cs-CZ" b="1" dirty="0" smtClean="0">
                <a:latin typeface="+mj-lt"/>
              </a:rPr>
              <a:t>do </a:t>
            </a:r>
            <a:r>
              <a:rPr lang="cs-CZ" b="1" u="sng" dirty="0" smtClean="0">
                <a:solidFill>
                  <a:srgbClr val="FF0000"/>
                </a:solidFill>
                <a:latin typeface="+mj-lt"/>
              </a:rPr>
              <a:t>1. </a:t>
            </a:r>
            <a:r>
              <a:rPr lang="cs-CZ" b="1" u="sng" dirty="0" smtClean="0">
                <a:solidFill>
                  <a:srgbClr val="FF0000"/>
                </a:solidFill>
                <a:latin typeface="+mj-lt"/>
              </a:rPr>
              <a:t>listopadu </a:t>
            </a:r>
            <a:r>
              <a:rPr lang="cs-CZ" b="1" u="sng" dirty="0" smtClean="0">
                <a:solidFill>
                  <a:srgbClr val="FF0000"/>
                </a:solidFill>
                <a:latin typeface="+mj-lt"/>
              </a:rPr>
              <a:t>2021</a:t>
            </a:r>
            <a:r>
              <a:rPr lang="cs-CZ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cs-CZ" dirty="0" smtClean="0">
                <a:latin typeface="+mj-lt"/>
              </a:rPr>
              <a:t>prostřednictvím webové aplikace </a:t>
            </a:r>
            <a:r>
              <a:rPr lang="cs-CZ" dirty="0">
                <a:latin typeface="+mj-lt"/>
                <a:hlinkClick r:id="rId2"/>
              </a:rPr>
              <a:t>https://is.cuni.cz/webapps/?</a:t>
            </a:r>
            <a:r>
              <a:rPr lang="cs-CZ" dirty="0" smtClean="0">
                <a:latin typeface="+mj-lt"/>
                <a:hlinkClick r:id="rId2"/>
              </a:rPr>
              <a:t>lang=cs</a:t>
            </a:r>
            <a:endParaRPr lang="cs-CZ" dirty="0" smtClean="0">
              <a:latin typeface="+mj-lt"/>
            </a:endParaRPr>
          </a:p>
          <a:p>
            <a:pPr marL="0" indent="0">
              <a:buNone/>
            </a:pPr>
            <a:endParaRPr lang="cs-CZ" b="1" u="sng" dirty="0" smtClean="0">
              <a:solidFill>
                <a:srgbClr val="FF0000"/>
              </a:solidFill>
              <a:latin typeface="+mj-lt"/>
            </a:endParaRP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Oddělení vědy a výzkumu provede v termínu 1.-5.11. kontrolu projektů a zašle řešitelům zpětnou vazbu k případnému doplnění a úpravám.</a:t>
            </a:r>
          </a:p>
          <a:p>
            <a:pPr marL="0" indent="0">
              <a:buNone/>
            </a:pPr>
            <a:endParaRPr lang="cs-CZ" b="1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cs-CZ" b="1" dirty="0" smtClean="0">
                <a:latin typeface="+mj-lt"/>
              </a:rPr>
              <a:t>Podrobné </a:t>
            </a:r>
            <a:r>
              <a:rPr lang="cs-CZ" b="1" dirty="0" err="1" smtClean="0">
                <a:latin typeface="+mj-lt"/>
              </a:rPr>
              <a:t>info</a:t>
            </a:r>
            <a:r>
              <a:rPr lang="cs-CZ" b="1" dirty="0" smtClean="0">
                <a:latin typeface="+mj-lt"/>
              </a:rPr>
              <a:t> viz: </a:t>
            </a:r>
            <a:r>
              <a:rPr lang="cs-CZ" dirty="0">
                <a:latin typeface="+mj-lt"/>
                <a:hlinkClick r:id="rId3"/>
              </a:rPr>
              <a:t>https://</a:t>
            </a:r>
            <a:r>
              <a:rPr lang="cs-CZ" dirty="0" smtClean="0">
                <a:latin typeface="+mj-lt"/>
                <a:hlinkClick r:id="rId3"/>
              </a:rPr>
              <a:t>cuni.cz/UK-2446.html</a:t>
            </a:r>
            <a:endParaRPr lang="cs-CZ" dirty="0" smtClean="0">
              <a:latin typeface="+mj-lt"/>
            </a:endParaRPr>
          </a:p>
          <a:p>
            <a:pPr marL="0" indent="0">
              <a:buNone/>
            </a:pPr>
            <a:endParaRPr lang="cs-CZ" b="1" u="sng" dirty="0">
              <a:latin typeface="+mj-lt"/>
            </a:endParaRPr>
          </a:p>
          <a:p>
            <a:r>
              <a:rPr lang="cs-CZ" dirty="0" smtClean="0">
                <a:latin typeface="+mj-lt"/>
              </a:rPr>
              <a:t>Kontaktní </a:t>
            </a:r>
            <a:r>
              <a:rPr lang="cs-CZ" dirty="0">
                <a:latin typeface="+mj-lt"/>
              </a:rPr>
              <a:t>osoba: </a:t>
            </a:r>
            <a:r>
              <a:rPr lang="cs-CZ" b="1" dirty="0" smtClean="0">
                <a:latin typeface="+mj-lt"/>
              </a:rPr>
              <a:t>Ing. Jan Bělonožník </a:t>
            </a:r>
            <a:r>
              <a:rPr lang="cs-CZ" dirty="0" smtClean="0">
                <a:latin typeface="+mj-lt"/>
              </a:rPr>
              <a:t>(</a:t>
            </a:r>
            <a:r>
              <a:rPr lang="cs-CZ" dirty="0" smtClean="0">
                <a:latin typeface="+mj-lt"/>
                <a:hlinkClick r:id="rId4"/>
              </a:rPr>
              <a:t>jan.belonoznik@fhs.cuni.cz</a:t>
            </a:r>
            <a:r>
              <a:rPr lang="cs-CZ" dirty="0" smtClean="0">
                <a:latin typeface="+mj-lt"/>
              </a:rPr>
              <a:t>), tel. 224 271 429; kancelář 1.24 – po domluvě možnost osobní konzultace (popř. i distančně přes Skype, MS </a:t>
            </a:r>
            <a:r>
              <a:rPr lang="cs-CZ" dirty="0" err="1" smtClean="0">
                <a:latin typeface="+mj-lt"/>
              </a:rPr>
              <a:t>Teams</a:t>
            </a:r>
            <a:r>
              <a:rPr lang="cs-CZ" dirty="0" smtClean="0">
                <a:latin typeface="+mj-lt"/>
              </a:rPr>
              <a:t> apod.) </a:t>
            </a:r>
            <a:endParaRPr lang="cs-CZ" dirty="0">
              <a:latin typeface="+mj-lt"/>
            </a:endParaRP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732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846365" y="2562112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/>
              <a:t>Děkujeme za pozornost</a:t>
            </a:r>
            <a:endParaRPr lang="cs-CZ" b="1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790" y="778327"/>
            <a:ext cx="6408420" cy="1981200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1298121" y="4160379"/>
            <a:ext cx="92583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latin typeface="+mj-lt"/>
              </a:rPr>
              <a:t>Oddělení pro vědu a výzkum</a:t>
            </a:r>
          </a:p>
          <a:p>
            <a:pPr algn="ctr"/>
            <a:r>
              <a:rPr lang="cs-CZ" dirty="0">
                <a:latin typeface="+mj-lt"/>
                <a:hlinkClick r:id="rId3"/>
              </a:rPr>
              <a:t>veda@fhs.cuni.cz</a:t>
            </a:r>
            <a:r>
              <a:rPr lang="cs-CZ" dirty="0">
                <a:latin typeface="+mj-lt"/>
              </a:rPr>
              <a:t> </a:t>
            </a:r>
          </a:p>
          <a:p>
            <a:pPr algn="ctr"/>
            <a:endParaRPr lang="cs-CZ" b="1" dirty="0" smtClean="0">
              <a:latin typeface="+mj-lt"/>
            </a:endParaRPr>
          </a:p>
          <a:p>
            <a:pPr algn="ctr"/>
            <a:r>
              <a:rPr lang="cs-CZ" dirty="0">
                <a:latin typeface="+mj-lt"/>
                <a:hlinkClick r:id="rId4"/>
              </a:rPr>
              <a:t>https://</a:t>
            </a:r>
            <a:r>
              <a:rPr lang="cs-CZ" dirty="0" smtClean="0">
                <a:latin typeface="+mj-lt"/>
                <a:hlinkClick r:id="rId4"/>
              </a:rPr>
              <a:t>veda.fhs.cuni.cz/FHSVEDA-1.html</a:t>
            </a:r>
            <a:endParaRPr lang="cs-CZ" dirty="0" smtClean="0">
              <a:latin typeface="+mj-lt"/>
            </a:endParaRPr>
          </a:p>
          <a:p>
            <a:pPr algn="ctr"/>
            <a:endParaRPr lang="cs-CZ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924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a typeface="Cambria" panose="02040503050406030204" pitchFamily="18" charset="0"/>
              </a:rPr>
              <a:t>Grantová agentura UK (dále GA UK)</a:t>
            </a:r>
            <a:endParaRPr lang="cs-CZ" b="1" dirty="0"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>
                <a:ea typeface="Cambria" panose="02040503050406030204" pitchFamily="18" charset="0"/>
              </a:rPr>
              <a:t>Součást systému interního financování na univerzitě,</a:t>
            </a:r>
          </a:p>
          <a:p>
            <a:r>
              <a:rPr lang="cs-CZ" dirty="0" smtClean="0">
                <a:ea typeface="Cambria" panose="02040503050406030204" pitchFamily="18" charset="0"/>
              </a:rPr>
              <a:t>Umožňuje předložit studentský (Mgr. a Ph.D.) vědecký projekt v délce trvání 1-3 let v max. výši 300 tis. Kč/na rok</a:t>
            </a:r>
            <a:r>
              <a:rPr lang="cs-CZ" dirty="0" smtClean="0">
                <a:ea typeface="Cambria" panose="02040503050406030204" pitchFamily="18" charset="0"/>
              </a:rPr>
              <a:t>,</a:t>
            </a:r>
          </a:p>
          <a:p>
            <a:endParaRPr lang="cs-CZ" dirty="0">
              <a:ea typeface="Cambria" panose="02040503050406030204" pitchFamily="18" charset="0"/>
            </a:endParaRPr>
          </a:p>
          <a:p>
            <a:r>
              <a:rPr lang="cs-CZ" dirty="0" smtClean="0">
                <a:ea typeface="Cambria" panose="02040503050406030204" pitchFamily="18" charset="0"/>
              </a:rPr>
              <a:t>Výstup projektu: </a:t>
            </a:r>
            <a:r>
              <a:rPr lang="cs-CZ" b="1" dirty="0">
                <a:ea typeface="Cambria" panose="02040503050406030204" pitchFamily="18" charset="0"/>
              </a:rPr>
              <a:t>původní publikace (článek) přijatá do tisku v recenzovaném periodiku</a:t>
            </a:r>
            <a:r>
              <a:rPr lang="cs-CZ" dirty="0">
                <a:ea typeface="Cambria" panose="02040503050406030204" pitchFamily="18" charset="0"/>
              </a:rPr>
              <a:t> </a:t>
            </a:r>
            <a:endParaRPr lang="cs-CZ" dirty="0" smtClean="0">
              <a:ea typeface="Cambria" panose="02040503050406030204" pitchFamily="18" charset="0"/>
            </a:endParaRPr>
          </a:p>
          <a:p>
            <a:endParaRPr lang="cs-CZ" dirty="0" smtClean="0">
              <a:ea typeface="Cambria" panose="02040503050406030204" pitchFamily="18" charset="0"/>
            </a:endParaRPr>
          </a:p>
          <a:p>
            <a:r>
              <a:rPr lang="cs-CZ" dirty="0" smtClean="0">
                <a:solidFill>
                  <a:srgbClr val="FF0000"/>
                </a:solidFill>
                <a:ea typeface="Cambria" panose="02040503050406030204" pitchFamily="18" charset="0"/>
              </a:rPr>
              <a:t>PŘIHLÁŠKU PROJEKTU MŮŽE PODAT POUZE STUDENT VE </a:t>
            </a:r>
            <a:r>
              <a:rPr lang="cs-CZ" b="1" u="sng" dirty="0" smtClean="0">
                <a:solidFill>
                  <a:srgbClr val="FF0000"/>
                </a:solidFill>
                <a:ea typeface="Cambria" panose="02040503050406030204" pitchFamily="18" charset="0"/>
              </a:rPr>
              <a:t>STANDARDNÍ DOBĚ </a:t>
            </a:r>
            <a:r>
              <a:rPr lang="cs-CZ" dirty="0" smtClean="0">
                <a:solidFill>
                  <a:srgbClr val="FF0000"/>
                </a:solidFill>
                <a:ea typeface="Cambria" panose="02040503050406030204" pitchFamily="18" charset="0"/>
              </a:rPr>
              <a:t>MAGISTERSKÉHO NEBO DOKTORSKÉHO STUDIA!</a:t>
            </a:r>
          </a:p>
          <a:p>
            <a:r>
              <a:rPr lang="cs-CZ" dirty="0" smtClean="0">
                <a:solidFill>
                  <a:srgbClr val="FF0000"/>
                </a:solidFill>
                <a:ea typeface="Cambria" panose="02040503050406030204" pitchFamily="18" charset="0"/>
              </a:rPr>
              <a:t>V případě Ph.D. studentů budou preferovány projekty, u nichž je reálný předpoklad dokončení v rámci řádné doby studia.</a:t>
            </a:r>
          </a:p>
          <a:p>
            <a:endParaRPr lang="cs-CZ" dirty="0" smtClean="0">
              <a:solidFill>
                <a:srgbClr val="FF0000"/>
              </a:solidFill>
              <a:ea typeface="Cambria" panose="02040503050406030204" pitchFamily="18" charset="0"/>
            </a:endParaRPr>
          </a:p>
          <a:p>
            <a:r>
              <a:rPr lang="cs-CZ" dirty="0" smtClean="0">
                <a:ea typeface="Cambria" panose="02040503050406030204" pitchFamily="18" charset="0"/>
              </a:rPr>
              <a:t>OR </a:t>
            </a:r>
            <a:r>
              <a:rPr lang="cs-CZ" dirty="0" smtClean="0">
                <a:ea typeface="Cambria" panose="02040503050406030204" pitchFamily="18" charset="0"/>
              </a:rPr>
              <a:t>35/2021 </a:t>
            </a:r>
            <a:r>
              <a:rPr lang="cs-CZ" dirty="0" smtClean="0">
                <a:ea typeface="Cambria" panose="02040503050406030204" pitchFamily="18" charset="0"/>
              </a:rPr>
              <a:t>– </a:t>
            </a:r>
            <a:r>
              <a:rPr lang="cs-CZ" dirty="0" smtClean="0">
                <a:ea typeface="Cambria" panose="02040503050406030204" pitchFamily="18" charset="0"/>
                <a:hlinkClick r:id="rId2"/>
              </a:rPr>
              <a:t>Zásady činnosti Grantové agentury UK</a:t>
            </a:r>
            <a:endParaRPr lang="cs-CZ" dirty="0" smtClean="0">
              <a:ea typeface="Cambria" panose="02040503050406030204" pitchFamily="18" charset="0"/>
            </a:endParaRPr>
          </a:p>
          <a:p>
            <a:r>
              <a:rPr lang="cs-CZ" dirty="0">
                <a:ea typeface="Cambria" panose="02040503050406030204" pitchFamily="18" charset="0"/>
              </a:rPr>
              <a:t>OR </a:t>
            </a:r>
            <a:r>
              <a:rPr lang="cs-CZ" dirty="0" smtClean="0">
                <a:ea typeface="Cambria" panose="02040503050406030204" pitchFamily="18" charset="0"/>
              </a:rPr>
              <a:t>31/2021 </a:t>
            </a:r>
            <a:r>
              <a:rPr lang="cs-CZ" dirty="0">
                <a:ea typeface="Cambria" panose="02040503050406030204" pitchFamily="18" charset="0"/>
              </a:rPr>
              <a:t>- </a:t>
            </a:r>
            <a:r>
              <a:rPr lang="cs-CZ" dirty="0">
                <a:ea typeface="Cambria" panose="02040503050406030204" pitchFamily="18" charset="0"/>
                <a:hlinkClick r:id="rId3"/>
              </a:rPr>
              <a:t>Vyhlášení </a:t>
            </a:r>
            <a:r>
              <a:rPr lang="cs-CZ" dirty="0" smtClean="0">
                <a:ea typeface="Cambria" panose="02040503050406030204" pitchFamily="18" charset="0"/>
                <a:hlinkClick r:id="rId3"/>
              </a:rPr>
              <a:t>19. </a:t>
            </a:r>
            <a:r>
              <a:rPr lang="cs-CZ" dirty="0">
                <a:ea typeface="Cambria" panose="02040503050406030204" pitchFamily="18" charset="0"/>
                <a:hlinkClick r:id="rId3"/>
              </a:rPr>
              <a:t>kola </a:t>
            </a:r>
            <a:r>
              <a:rPr lang="cs-CZ" dirty="0" smtClean="0">
                <a:ea typeface="Cambria" panose="02040503050406030204" pitchFamily="18" charset="0"/>
                <a:hlinkClick r:id="rId3"/>
              </a:rPr>
              <a:t>GAUK </a:t>
            </a:r>
            <a:r>
              <a:rPr lang="cs-CZ" dirty="0">
                <a:ea typeface="Cambria" panose="02040503050406030204" pitchFamily="18" charset="0"/>
                <a:hlinkClick r:id="rId3"/>
              </a:rPr>
              <a:t>(rok </a:t>
            </a:r>
            <a:r>
              <a:rPr lang="cs-CZ" dirty="0" smtClean="0">
                <a:ea typeface="Cambria" panose="02040503050406030204" pitchFamily="18" charset="0"/>
                <a:hlinkClick r:id="rId3"/>
              </a:rPr>
              <a:t>2022)</a:t>
            </a:r>
            <a:endParaRPr lang="cs-CZ" dirty="0" smtClean="0">
              <a:ea typeface="Cambria" panose="02040503050406030204" pitchFamily="18" charset="0"/>
            </a:endParaRPr>
          </a:p>
          <a:p>
            <a:endParaRPr lang="cs-CZ" dirty="0" smtClean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endParaRPr lang="cs-CZ" dirty="0">
              <a:latin typeface="Cambria" panose="02040503050406030204" pitchFamily="18" charset="0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3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a typeface="Cambria" panose="02040503050406030204" pitchFamily="18" charset="0"/>
              </a:rPr>
              <a:t>GAUK – podání přihlášky</a:t>
            </a:r>
            <a:endParaRPr lang="cs-CZ" b="1" dirty="0"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Přihláška se podává prostřednictvím </a:t>
            </a:r>
            <a:r>
              <a:rPr lang="cs-CZ" dirty="0">
                <a:latin typeface="+mj-lt"/>
                <a:ea typeface="Cambria" panose="02040503050406030204" pitchFamily="18" charset="0"/>
              </a:rPr>
              <a:t>webové aplikace GAUK (</a:t>
            </a:r>
            <a:r>
              <a:rPr lang="cs-CZ" dirty="0">
                <a:latin typeface="+mj-lt"/>
                <a:ea typeface="Cambria" panose="02040503050406030204" pitchFamily="18" charset="0"/>
                <a:hlinkClick r:id="rId2"/>
              </a:rPr>
              <a:t>https://is.cuni.cz/webapps</a:t>
            </a:r>
            <a:r>
              <a:rPr lang="cs-CZ" dirty="0" smtClean="0">
                <a:latin typeface="+mj-lt"/>
                <a:ea typeface="Cambria" panose="02040503050406030204" pitchFamily="18" charset="0"/>
                <a:hlinkClick r:id="rId2"/>
              </a:rPr>
              <a:t>/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)</a:t>
            </a:r>
          </a:p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Přihláška buď v ČJ/SJ nebo v AJ (nekombinovat různé jazyky)</a:t>
            </a:r>
          </a:p>
          <a:p>
            <a:endParaRPr lang="cs-CZ" dirty="0">
              <a:latin typeface="+mj-lt"/>
              <a:ea typeface="Cambria" panose="02040503050406030204" pitchFamily="18" charset="0"/>
            </a:endParaRPr>
          </a:p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Přihlášku musí formálně odsouhlasit děkan fakulty.</a:t>
            </a:r>
          </a:p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Pokud jsou součástí projektu klinické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zkoušky / práce se zvířaty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=&gt; nutné přiložit vyjádření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Komise pro etiku ve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výzkumu FHS UK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 </a:t>
            </a:r>
            <a:endParaRPr lang="cs-CZ" b="1" dirty="0">
              <a:solidFill>
                <a:schemeClr val="accent2">
                  <a:lumMod val="75000"/>
                </a:schemeClr>
              </a:solidFill>
              <a:latin typeface="+mj-lt"/>
              <a:ea typeface="Cambria" panose="02040503050406030204" pitchFamily="18" charset="0"/>
            </a:endParaRPr>
          </a:p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Míra úspěšnosti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přijetí projektů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je cca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35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%</a:t>
            </a:r>
            <a:endParaRPr lang="cs-CZ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6524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a typeface="Cambria" panose="02040503050406030204" pitchFamily="18" charset="0"/>
              </a:rPr>
              <a:t>GAUK – Oborové rady</a:t>
            </a:r>
            <a:endParaRPr lang="cs-CZ" b="1" dirty="0"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Projektová žádost se řadí do tří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oborových rad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: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A) Společenské vědy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B) Přírodní vědy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C) Lékařské vědy</a:t>
            </a:r>
          </a:p>
          <a:p>
            <a:pPr lvl="2"/>
            <a:endParaRPr lang="cs-CZ" dirty="0">
              <a:latin typeface="+mj-lt"/>
              <a:ea typeface="Cambria" panose="02040503050406030204" pitchFamily="18" charset="0"/>
            </a:endParaRP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Možné předložit jako </a:t>
            </a:r>
            <a:r>
              <a:rPr lang="cs-CZ" b="1" dirty="0" smtClean="0">
                <a:latin typeface="+mj-lt"/>
                <a:ea typeface="Cambria" panose="02040503050406030204" pitchFamily="18" charset="0"/>
              </a:rPr>
              <a:t>INTERDISCIPLINÁRNÍ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(ale není nijak zvýhodněno při hodnocení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); musí být náležitě zdůvodněno, proto volit tuto možnost uvážlivě</a:t>
            </a:r>
            <a:endParaRPr lang="cs-CZ" dirty="0" smtClean="0">
              <a:latin typeface="+mj-lt"/>
              <a:ea typeface="Cambria" panose="02040503050406030204" pitchFamily="18" charset="0"/>
            </a:endParaRPr>
          </a:p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v případě sekce B) a C) se doporučuje podávat přihlášku v AJ</a:t>
            </a:r>
            <a:endParaRPr lang="cs-CZ" dirty="0" smtClean="0">
              <a:latin typeface="+mj-lt"/>
              <a:ea typeface="Cambria" panose="02040503050406030204" pitchFamily="18" charset="0"/>
            </a:endParaRPr>
          </a:p>
          <a:p>
            <a:pPr marL="914400" lvl="2" indent="0">
              <a:buNone/>
            </a:pPr>
            <a:endParaRPr lang="cs-CZ" dirty="0" smtClean="0">
              <a:latin typeface="+mj-lt"/>
              <a:ea typeface="Cambria" panose="02040503050406030204" pitchFamily="18" charset="0"/>
            </a:endParaRPr>
          </a:p>
          <a:p>
            <a:r>
              <a:rPr lang="cs-CZ" dirty="0" smtClean="0">
                <a:latin typeface="+mj-lt"/>
                <a:ea typeface="Cambria" panose="02040503050406030204" pitchFamily="18" charset="0"/>
              </a:rPr>
              <a:t>POZOR! – správně zařadit v přihlášce relevantní obor (automaticky je nastavena Ekonomie!)</a:t>
            </a:r>
          </a:p>
        </p:txBody>
      </p:sp>
    </p:spTree>
    <p:extLst>
      <p:ext uri="{BB962C8B-B14F-4D97-AF65-F5344CB8AC3E}">
        <p14:creationId xmlns:p14="http://schemas.microsoft.com/office/powerpoint/2010/main" val="275467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GAUK – Hodnocení projektové žádosti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>
                <a:latin typeface="+mj-lt"/>
              </a:rPr>
              <a:t>Projektová žádost je posuzována nejméně dvěma oponenty, kteří jsou odborníky v dané problematice a kteří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projekt posuzují zejména z těchto hledisek</a:t>
            </a:r>
            <a:r>
              <a:rPr lang="cs-CZ" dirty="0" smtClean="0">
                <a:latin typeface="+mj-lt"/>
              </a:rPr>
              <a:t>: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>
                <a:latin typeface="+mj-lt"/>
              </a:rPr>
              <a:t>Vědecká závažnost a aktuálnost projektu,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>
                <a:latin typeface="+mj-lt"/>
              </a:rPr>
              <a:t>Zpracování návrhu projektu a reálnost cílů řešení,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>
                <a:latin typeface="+mj-lt"/>
              </a:rPr>
              <a:t>Koncepce a metodika řešení,</a:t>
            </a:r>
          </a:p>
          <a:p>
            <a:pPr marL="914400" lvl="1" indent="-457200">
              <a:buFont typeface="+mj-lt"/>
              <a:buAutoNum type="alphaLcParenR"/>
            </a:pPr>
            <a:r>
              <a:rPr lang="cs-CZ" dirty="0" smtClean="0">
                <a:latin typeface="+mj-lt"/>
              </a:rPr>
              <a:t>Přiměřenost finančních nákladů.</a:t>
            </a:r>
          </a:p>
          <a:p>
            <a:pPr marL="457200" lvl="1" indent="0">
              <a:buNone/>
            </a:pPr>
            <a:endParaRPr lang="cs-CZ" dirty="0">
              <a:latin typeface="+mj-lt"/>
            </a:endParaRPr>
          </a:p>
          <a:p>
            <a:pPr marL="457200" lvl="1" indent="0">
              <a:buNone/>
            </a:pPr>
            <a:r>
              <a:rPr lang="cs-CZ" dirty="0" smtClean="0">
                <a:latin typeface="+mj-lt"/>
              </a:rPr>
              <a:t>Hodnotitelé mohou při hodnocení vycházet pouze z informací uvedených v projektové žádosti, je proto nutné všechny pasáže vypracovat s ohledem na tento fakt </a:t>
            </a:r>
            <a:r>
              <a:rPr lang="cs-CZ" sz="2000" dirty="0" smtClean="0">
                <a:ea typeface="Cambria" panose="02040503050406030204" pitchFamily="18" charset="0"/>
              </a:rPr>
              <a:t>=&gt; </a:t>
            </a:r>
            <a:r>
              <a:rPr lang="cs-CZ" sz="2000" b="1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</a:rPr>
              <a:t>VŠE DOBŘE A PEČLIVĚ ZDŮVODNIT</a:t>
            </a:r>
            <a:r>
              <a:rPr lang="cs-CZ" sz="2000" dirty="0" smtClean="0">
                <a:solidFill>
                  <a:schemeClr val="accent2">
                    <a:lumMod val="75000"/>
                  </a:schemeClr>
                </a:solidFill>
                <a:ea typeface="Cambria" panose="02040503050406030204" pitchFamily="18" charset="0"/>
              </a:rPr>
              <a:t>!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</a:t>
            </a:r>
            <a:endParaRPr lang="cs-CZ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2848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a typeface="Cambria" panose="02040503050406030204" pitchFamily="18" charset="0"/>
              </a:rPr>
              <a:t>GAUK – Výstupy/Cíle (Hodnocení)</a:t>
            </a:r>
            <a:endParaRPr lang="cs-CZ" b="1" dirty="0"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b="1" u="sng" dirty="0" smtClean="0">
                <a:latin typeface="+mj-lt"/>
                <a:ea typeface="Cambria" panose="02040503050406030204" pitchFamily="18" charset="0"/>
              </a:rPr>
              <a:t>„SPLNĚNÝ“</a:t>
            </a:r>
            <a:endParaRPr lang="cs-CZ" u="sng" dirty="0" smtClean="0">
              <a:latin typeface="+mj-lt"/>
              <a:ea typeface="Cambria" panose="02040503050406030204" pitchFamily="18" charset="0"/>
            </a:endParaRPr>
          </a:p>
          <a:p>
            <a:pPr lvl="2"/>
            <a:r>
              <a:rPr lang="cs-CZ" b="1" dirty="0" smtClean="0">
                <a:solidFill>
                  <a:srgbClr val="FF0000"/>
                </a:solidFill>
                <a:latin typeface="+mj-lt"/>
                <a:ea typeface="Cambria" panose="02040503050406030204" pitchFamily="18" charset="0"/>
              </a:rPr>
              <a:t>původní publikace (článek) přijatá do tisku v recenzovaném periodiku</a:t>
            </a:r>
            <a:r>
              <a:rPr lang="cs-CZ" dirty="0" smtClean="0">
                <a:solidFill>
                  <a:srgbClr val="FF0000"/>
                </a:solidFill>
                <a:latin typeface="+mj-lt"/>
                <a:ea typeface="Cambria" panose="02040503050406030204" pitchFamily="18" charset="0"/>
              </a:rPr>
              <a:t>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(v případě sekce C musí být v impaktovaném)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autorem/spoluautorem musí být student – výstupy vedoucího nejsou výsledky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projektu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výstup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musí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obsahovat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afiliaci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a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dedikaci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GAUK!</a:t>
            </a:r>
            <a:endParaRPr lang="cs-CZ" dirty="0" smtClean="0">
              <a:latin typeface="+mj-lt"/>
              <a:ea typeface="Cambria" panose="02040503050406030204" pitchFamily="18" charset="0"/>
            </a:endParaRPr>
          </a:p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„MIMOŘÁDNĚ DOBRÝ“</a:t>
            </a:r>
          </a:p>
          <a:p>
            <a:pPr lvl="2"/>
            <a:r>
              <a:rPr lang="cs-CZ" dirty="0">
                <a:latin typeface="+mj-lt"/>
                <a:ea typeface="Cambria" panose="02040503050406030204" pitchFamily="18" charset="0"/>
              </a:rPr>
              <a:t>v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íce významných publikací (v případě sekce C s vysokým IF)</a:t>
            </a:r>
          </a:p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„SPLNĚNO S VÝHRADOU“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cíle byly splněny pouze částečně</a:t>
            </a:r>
          </a:p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„HODNOCENÍ ODLOŽENO“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alespoň rukopis připravený k publikaci (musí být předložen v závěrečné zprávě)</a:t>
            </a:r>
          </a:p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„NESPLNĚNO“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žádný výstup, bez naděje na publikační výstup a/nebo nekorektní čerpání prostředků</a:t>
            </a:r>
            <a:endParaRPr lang="cs-CZ" dirty="0"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52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a typeface="Cambria" panose="02040503050406030204" pitchFamily="18" charset="0"/>
              </a:rPr>
              <a:t>GAUK – Projektový tým</a:t>
            </a:r>
            <a:endParaRPr lang="cs-CZ" b="1" dirty="0"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HLAVNÍ ŘEŠITEL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(=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student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Mgr./Ph.D.)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maximálně 1 přihláška/projekt v roli hl. řešitele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celkem max. účast na 3 projektech (včetně přihlášek)</a:t>
            </a:r>
            <a:endParaRPr lang="cs-CZ" dirty="0">
              <a:latin typeface="+mj-lt"/>
              <a:ea typeface="Cambria" panose="02040503050406030204" pitchFamily="18" charset="0"/>
            </a:endParaRPr>
          </a:p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VEDOUCÍ PROJEKTU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(= u Ph.D. studenta jeho školitel)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konzultace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a supervize vědeckého návrhu, koncepce a metodiky řešení,</a:t>
            </a:r>
          </a:p>
          <a:p>
            <a:pPr lvl="2"/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musí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odsouhlasit přihlášku (elektronicky v rámci aplikace)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,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povinná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příloha: CV vedoucího projektu – musí obsahovat 10 nejvýznamnějších publikací za posledních 5 let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doporučuje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se uvádět identifikátor ORCID nebo </a:t>
            </a:r>
            <a:r>
              <a:rPr lang="cs-CZ" dirty="0" err="1" smtClean="0">
                <a:latin typeface="+mj-lt"/>
                <a:ea typeface="Cambria" panose="02040503050406030204" pitchFamily="18" charset="0"/>
              </a:rPr>
              <a:t>Researcher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ID</a:t>
            </a:r>
          </a:p>
          <a:p>
            <a:r>
              <a:rPr lang="cs-CZ" b="1" dirty="0" smtClean="0">
                <a:latin typeface="+mj-lt"/>
                <a:ea typeface="Cambria" panose="02040503050406030204" pitchFamily="18" charset="0"/>
              </a:rPr>
              <a:t>DALŠÍ OSOBY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minimálně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50%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všech osob na projektu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musí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 </a:t>
            </a:r>
            <a:r>
              <a:rPr lang="cs-CZ" dirty="0" smtClean="0">
                <a:solidFill>
                  <a:schemeClr val="accent2">
                    <a:lumMod val="75000"/>
                  </a:schemeClr>
                </a:solidFill>
                <a:latin typeface="+mj-lt"/>
                <a:ea typeface="Cambria" panose="02040503050406030204" pitchFamily="18" charset="0"/>
              </a:rPr>
              <a:t>tvořit studenti</a:t>
            </a:r>
          </a:p>
          <a:p>
            <a:pPr lvl="2"/>
            <a:r>
              <a:rPr lang="cs-CZ" dirty="0" smtClean="0">
                <a:latin typeface="+mj-lt"/>
                <a:ea typeface="Cambria" panose="02040503050406030204" pitchFamily="18" charset="0"/>
              </a:rPr>
              <a:t>mohou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být i Mgr. a Bc. studenti (ale Bc. Studenti nemohou obdržet </a:t>
            </a:r>
            <a:r>
              <a:rPr lang="cs-CZ" dirty="0" smtClean="0">
                <a:latin typeface="+mj-lt"/>
                <a:ea typeface="Cambria" panose="02040503050406030204" pitchFamily="18" charset="0"/>
              </a:rPr>
              <a:t>stipendium a nezapočítávají se do studentských členů týmu)</a:t>
            </a:r>
            <a:endParaRPr lang="cs-CZ" dirty="0" smtClean="0">
              <a:latin typeface="+mj-lt"/>
              <a:ea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19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>
                <a:ea typeface="Cambria" panose="02040503050406030204" pitchFamily="18" charset="0"/>
              </a:rPr>
              <a:t>GAUK – Finanční prostředky / Rozpočet</a:t>
            </a:r>
            <a:endParaRPr lang="cs-CZ" b="1" dirty="0">
              <a:ea typeface="Cambria" panose="020405030504060302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>
                <a:latin typeface="+mj-lt"/>
              </a:rPr>
              <a:t>Maximální rozpočet projektu =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300 tis. Kč/rok</a:t>
            </a:r>
          </a:p>
          <a:p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Rozpočet kalkulovat na 9 měsíců (neboť </a:t>
            </a:r>
            <a:r>
              <a:rPr lang="cs-CZ" b="1" dirty="0" err="1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info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 o přijetí projektu bude známo až v březnu příštího roku).</a:t>
            </a:r>
          </a:p>
          <a:p>
            <a:r>
              <a:rPr lang="cs-CZ" b="1" dirty="0" smtClean="0">
                <a:latin typeface="+mj-lt"/>
              </a:rPr>
              <a:t>Osobní náklady</a:t>
            </a:r>
          </a:p>
          <a:p>
            <a:pPr lvl="2"/>
            <a:r>
              <a:rPr lang="cs-CZ" dirty="0" smtClean="0">
                <a:latin typeface="+mj-lt"/>
              </a:rPr>
              <a:t>STIPENDIA  -  celkem maximálně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160 tis. Kč/rok na projekt</a:t>
            </a:r>
            <a:r>
              <a:rPr lang="cs-CZ" dirty="0" smtClean="0">
                <a:latin typeface="+mj-lt"/>
              </a:rPr>
              <a:t>, z toho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max. 80 tis. Kč/rok pro hl. řešitele</a:t>
            </a:r>
            <a:r>
              <a:rPr lang="cs-CZ" dirty="0" smtClean="0">
                <a:latin typeface="+mj-lt"/>
              </a:rPr>
              <a:t> (jedné osobě je možné vyplatit maximálně 100 tis. Kč ročně ze všech projektů GAUK); stipendia musí tvořit minimálně </a:t>
            </a:r>
            <a:r>
              <a:rPr lang="cs-CZ" dirty="0" smtClean="0">
                <a:latin typeface="+mj-lt"/>
              </a:rPr>
              <a:t>75%  </a:t>
            </a:r>
            <a:r>
              <a:rPr lang="cs-CZ" dirty="0" smtClean="0">
                <a:latin typeface="+mj-lt"/>
              </a:rPr>
              <a:t>všech osobních nákladů</a:t>
            </a:r>
          </a:p>
          <a:p>
            <a:pPr lvl="2"/>
            <a:r>
              <a:rPr lang="cs-CZ" dirty="0" smtClean="0">
                <a:latin typeface="+mj-lt"/>
              </a:rPr>
              <a:t>MZDOVÉ NÁKLADY, OSTATNÍ OSOBNÍ NÁKLADY (DPP, DPČ) – pro vedoucího projektu a případné další spoluřešitele projektu – celkem maximálně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40 tis. Kč/rok na projekt</a:t>
            </a:r>
            <a:r>
              <a:rPr lang="cs-CZ" dirty="0" smtClean="0">
                <a:latin typeface="+mj-lt"/>
              </a:rPr>
              <a:t>, z toho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max. 20 tis. Kč/rok pro školitele</a:t>
            </a:r>
            <a:r>
              <a:rPr lang="cs-CZ" dirty="0" smtClean="0">
                <a:latin typeface="+mj-lt"/>
              </a:rPr>
              <a:t>, nebo akademického pracovníka</a:t>
            </a:r>
          </a:p>
          <a:p>
            <a:pPr lvl="2"/>
            <a:r>
              <a:rPr lang="cs-CZ" dirty="0" smtClean="0">
                <a:latin typeface="+mj-lt"/>
              </a:rPr>
              <a:t>ZÁKONNÉ ODVODY: ZDRAVOTNÍ A SOCIÁLNÍ POJIŠTĚNÍ + SOCIÁLNÍ FOND =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35,1%</a:t>
            </a:r>
            <a:endParaRPr lang="cs-CZ" dirty="0">
              <a:latin typeface="+mj-lt"/>
            </a:endParaRPr>
          </a:p>
          <a:p>
            <a:endParaRPr lang="cs-CZ" b="1" dirty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cs-CZ" dirty="0" smtClean="0">
                <a:latin typeface="+mj-lt"/>
              </a:rPr>
              <a:t>POZOR </a:t>
            </a:r>
            <a:r>
              <a:rPr lang="cs-CZ" dirty="0" smtClean="0">
                <a:latin typeface="+mj-lt"/>
              </a:rPr>
              <a:t>– prověřit </a:t>
            </a:r>
            <a:r>
              <a:rPr lang="cs-CZ" dirty="0" smtClean="0">
                <a:latin typeface="+mj-lt"/>
              </a:rPr>
              <a:t>mzdový režim vedoucího projektu (zaměstnanec FHS = Mzda + Zákonné odvody; ostatní = DPP)!</a:t>
            </a:r>
          </a:p>
        </p:txBody>
      </p:sp>
    </p:spTree>
    <p:extLst>
      <p:ext uri="{BB962C8B-B14F-4D97-AF65-F5344CB8AC3E}">
        <p14:creationId xmlns:p14="http://schemas.microsoft.com/office/powerpoint/2010/main" val="397814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ea typeface="Cambria" panose="02040503050406030204" pitchFamily="18" charset="0"/>
              </a:rPr>
              <a:t>GAUK – Finanční prostředky / Rozpočet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>
                <a:latin typeface="+mj-lt"/>
              </a:rPr>
              <a:t>Pobytové náklady</a:t>
            </a:r>
          </a:p>
          <a:p>
            <a:pPr lvl="2"/>
            <a:r>
              <a:rPr lang="cs-CZ" dirty="0" smtClean="0">
                <a:latin typeface="+mj-lt"/>
              </a:rPr>
              <a:t>=&gt; BADATELSKÉ POBYTY (knihovny, archiv), VÝZKUMNÉ CESTY, </a:t>
            </a:r>
            <a:r>
              <a:rPr lang="cs-CZ" b="1" dirty="0" smtClean="0">
                <a:latin typeface="+mj-lt"/>
              </a:rPr>
              <a:t>AKTIVNÍ</a:t>
            </a:r>
            <a:r>
              <a:rPr lang="cs-CZ" dirty="0" smtClean="0">
                <a:latin typeface="+mj-lt"/>
              </a:rPr>
              <a:t> ÚČAST NA </a:t>
            </a:r>
            <a:r>
              <a:rPr lang="cs-CZ" dirty="0" smtClean="0">
                <a:latin typeface="+mj-lt"/>
              </a:rPr>
              <a:t>KONFERENCÍCH</a:t>
            </a:r>
          </a:p>
          <a:p>
            <a:pPr lvl="2"/>
            <a:r>
              <a:rPr lang="cs-CZ" dirty="0" smtClean="0">
                <a:latin typeface="+mj-lt"/>
              </a:rPr>
              <a:t>nehradí se dlouhodobé pobyty v délce 6 měsíců a déle;</a:t>
            </a:r>
            <a:endParaRPr lang="cs-CZ" dirty="0" smtClean="0">
              <a:latin typeface="+mj-lt"/>
            </a:endParaRPr>
          </a:p>
          <a:p>
            <a:pPr lvl="2"/>
            <a:r>
              <a:rPr lang="cs-CZ" dirty="0" smtClean="0">
                <a:latin typeface="+mj-lt"/>
              </a:rPr>
              <a:t>pouze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jízdné</a:t>
            </a:r>
            <a:r>
              <a:rPr lang="cs-CZ" dirty="0" smtClean="0">
                <a:latin typeface="+mj-lt"/>
              </a:rPr>
              <a:t> (letenky, jízdenky na vlak/autobus, místní doprava) a ubytování </a:t>
            </a:r>
            <a:r>
              <a:rPr lang="cs-CZ" b="1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pro hl. řešitele a studentské členy týmu</a:t>
            </a:r>
            <a:r>
              <a:rPr lang="cs-CZ" dirty="0" smtClean="0">
                <a:latin typeface="+mj-lt"/>
              </a:rPr>
              <a:t> (ne pro vedoucího a </a:t>
            </a:r>
            <a:r>
              <a:rPr lang="cs-CZ" dirty="0" smtClean="0">
                <a:latin typeface="+mj-lt"/>
              </a:rPr>
              <a:t>ostatní nestudentské členy týmu)</a:t>
            </a:r>
            <a:endParaRPr lang="cs-CZ" dirty="0" smtClean="0">
              <a:latin typeface="+mj-lt"/>
            </a:endParaRPr>
          </a:p>
          <a:p>
            <a:pPr lvl="2"/>
            <a:r>
              <a:rPr lang="cs-CZ" b="1" dirty="0" smtClean="0">
                <a:latin typeface="+mj-lt"/>
              </a:rPr>
              <a:t>není </a:t>
            </a:r>
            <a:r>
              <a:rPr lang="cs-CZ" b="1" dirty="0" smtClean="0">
                <a:latin typeface="+mj-lt"/>
              </a:rPr>
              <a:t>možné </a:t>
            </a:r>
            <a:r>
              <a:rPr lang="cs-CZ" b="1" dirty="0" smtClean="0">
                <a:latin typeface="+mj-lt"/>
              </a:rPr>
              <a:t>hradit stravné, diety a kapesné </a:t>
            </a:r>
            <a:r>
              <a:rPr lang="cs-CZ" dirty="0" smtClean="0">
                <a:latin typeface="+mj-lt"/>
              </a:rPr>
              <a:t>(pokud </a:t>
            </a:r>
            <a:r>
              <a:rPr lang="cs-CZ" dirty="0" smtClean="0">
                <a:latin typeface="+mj-lt"/>
              </a:rPr>
              <a:t>není student zároveň zaměstnanec fakulty). </a:t>
            </a:r>
            <a:r>
              <a:rPr lang="cs-CZ" dirty="0" smtClean="0">
                <a:latin typeface="+mj-lt"/>
              </a:rPr>
              <a:t>O </a:t>
            </a:r>
            <a:r>
              <a:rPr lang="cs-CZ" dirty="0" smtClean="0">
                <a:latin typeface="+mj-lt"/>
              </a:rPr>
              <a:t>tyto náklady je možné </a:t>
            </a:r>
            <a:r>
              <a:rPr lang="cs-CZ" dirty="0" smtClean="0">
                <a:latin typeface="+mj-lt"/>
              </a:rPr>
              <a:t>„navýšit</a:t>
            </a:r>
            <a:r>
              <a:rPr lang="cs-CZ" dirty="0" smtClean="0">
                <a:latin typeface="+mj-lt"/>
              </a:rPr>
              <a:t>“ stipendium – musí být jasně specifikovaná částka se zdůvodněním (uvést délku pobytu ve dnech a zemi pobytu)</a:t>
            </a:r>
          </a:p>
          <a:p>
            <a:pPr lvl="2"/>
            <a:r>
              <a:rPr lang="cs-CZ" dirty="0" smtClean="0">
                <a:latin typeface="+mj-lt"/>
              </a:rPr>
              <a:t>v </a:t>
            </a:r>
            <a:r>
              <a:rPr lang="cs-CZ" dirty="0" smtClean="0">
                <a:latin typeface="+mj-lt"/>
              </a:rPr>
              <a:t>případě přijetí projektu, nutné uzavřít s fakultou smlouvu o náhradě pobytových nákladů.</a:t>
            </a:r>
          </a:p>
          <a:p>
            <a:pPr marL="914400" lvl="2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271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2935</TotalTime>
  <Words>1192</Words>
  <Application>Microsoft Office PowerPoint</Application>
  <PresentationFormat>Širokoúhlá obrazovka</PresentationFormat>
  <Paragraphs>112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</vt:lpstr>
      <vt:lpstr>Motiv Office</vt:lpstr>
      <vt:lpstr>Grantová agentura Univerzity Karlovy (GAUK)   základní informace k doktorskému studiu</vt:lpstr>
      <vt:lpstr>Grantová agentura UK (dále GA UK)</vt:lpstr>
      <vt:lpstr>GAUK – podání přihlášky</vt:lpstr>
      <vt:lpstr>GAUK – Oborové rady</vt:lpstr>
      <vt:lpstr>GAUK – Hodnocení projektové žádosti</vt:lpstr>
      <vt:lpstr>GAUK – Výstupy/Cíle (Hodnocení)</vt:lpstr>
      <vt:lpstr>GAUK – Projektový tým</vt:lpstr>
      <vt:lpstr>GAUK – Finanční prostředky / Rozpočet</vt:lpstr>
      <vt:lpstr>GAUK – Finanční prostředky / Rozpočet</vt:lpstr>
      <vt:lpstr>GAUK – Finanční prostředky / Rozpočet</vt:lpstr>
      <vt:lpstr>GAUK – Nezpůsobilé výdaje</vt:lpstr>
      <vt:lpstr>GAUK – Finanční prostředky / Rozpočet</vt:lpstr>
      <vt:lpstr>Grantová agentura Univerzity Karlovy</vt:lpstr>
      <vt:lpstr>Děkujeme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Věda a výzkum na FHS</dc:title>
  <dc:creator>Karolína Šedivcová</dc:creator>
  <cp:lastModifiedBy>Jan Bělonožník</cp:lastModifiedBy>
  <cp:revision>139</cp:revision>
  <dcterms:created xsi:type="dcterms:W3CDTF">2019-09-02T12:28:40Z</dcterms:created>
  <dcterms:modified xsi:type="dcterms:W3CDTF">2021-10-06T12:45:47Z</dcterms:modified>
</cp:coreProperties>
</file>